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notesMasterIdLst>
    <p:notesMasterId r:id="rId18"/>
  </p:notesMasterIdLst>
  <p:sldIdLst>
    <p:sldId id="256" r:id="rId2"/>
    <p:sldId id="284" r:id="rId3"/>
    <p:sldId id="286" r:id="rId4"/>
    <p:sldId id="300" r:id="rId5"/>
    <p:sldId id="305" r:id="rId6"/>
    <p:sldId id="292" r:id="rId7"/>
    <p:sldId id="299" r:id="rId8"/>
    <p:sldId id="307" r:id="rId9"/>
    <p:sldId id="306" r:id="rId10"/>
    <p:sldId id="308" r:id="rId11"/>
    <p:sldId id="309" r:id="rId12"/>
    <p:sldId id="295" r:id="rId13"/>
    <p:sldId id="303" r:id="rId14"/>
    <p:sldId id="302" r:id="rId15"/>
    <p:sldId id="293" r:id="rId16"/>
    <p:sldId id="296" r:id="rId1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les Coon" initials="GC" lastIdx="7" clrIdx="0">
    <p:extLst>
      <p:ext uri="{19B8F6BF-5375-455C-9EA6-DF929625EA0E}">
        <p15:presenceInfo xmlns:p15="http://schemas.microsoft.com/office/powerpoint/2012/main" userId="S::GCOON@dpw.lacounty.gov::2c6f93f0-03c0-45c8-ab01-14503f4195c3" providerId="AD"/>
      </p:ext>
    </p:extLst>
  </p:cmAuthor>
  <p:cmAuthor id="2" name="Amanda Guzman-Perez (Consultant)" initials="AGP(" lastIdx="8" clrIdx="1">
    <p:extLst>
      <p:ext uri="{19B8F6BF-5375-455C-9EA6-DF929625EA0E}">
        <p15:presenceInfo xmlns:p15="http://schemas.microsoft.com/office/powerpoint/2012/main" userId="S::aguzmanperez@dpw.lacounty.gov::ed386b71-56bc-4113-b6cd-267705766db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D3F"/>
    <a:srgbClr val="4379BD"/>
    <a:srgbClr val="E8C54A"/>
    <a:srgbClr val="FDD03B"/>
    <a:srgbClr val="FFDD48"/>
    <a:srgbClr val="202D52"/>
    <a:srgbClr val="202D38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2" autoAdjust="0"/>
    <p:restoredTop sz="86444" autoAdjust="0"/>
  </p:normalViewPr>
  <p:slideViewPr>
    <p:cSldViewPr snapToGrid="0" snapToObjects="1">
      <p:cViewPr varScale="1">
        <p:scale>
          <a:sx n="102" d="100"/>
          <a:sy n="102" d="100"/>
        </p:scale>
        <p:origin x="15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0E856BD-ED0A-3C49-ABE0-5577E2A2DC12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380A8FF-6083-2E4C-B178-D744D3FD0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83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51713"/>
            <a:ext cx="9144000" cy="5604391"/>
          </a:xfrm>
          <a:prstGeom prst="rect">
            <a:avLst/>
          </a:prstGeom>
          <a:gradFill flip="none" rotWithShape="1">
            <a:gsLst>
              <a:gs pos="8300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79"/>
            <a:ext cx="9144000" cy="1464299"/>
          </a:xfrm>
          <a:prstGeom prst="rect">
            <a:avLst/>
          </a:prstGeom>
          <a:solidFill>
            <a:srgbClr val="202D3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kern="120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705602"/>
            <a:ext cx="9144000" cy="153091"/>
          </a:xfrm>
          <a:prstGeom prst="rect">
            <a:avLst/>
          </a:prstGeom>
          <a:solidFill>
            <a:srgbClr val="202D3F"/>
          </a:solidFill>
          <a:ln>
            <a:noFill/>
          </a:ln>
          <a:effectLst>
            <a:outerShdw blurRad="50800" dist="38100" dir="16200000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kern="1200"/>
          </a:p>
        </p:txBody>
      </p:sp>
      <p:sp>
        <p:nvSpPr>
          <p:cNvPr id="8" name="Rectangle 7"/>
          <p:cNvSpPr/>
          <p:nvPr userDrawn="1"/>
        </p:nvSpPr>
        <p:spPr>
          <a:xfrm>
            <a:off x="0" y="1447864"/>
            <a:ext cx="9144000" cy="60022"/>
          </a:xfrm>
          <a:prstGeom prst="rect">
            <a:avLst/>
          </a:prstGeom>
          <a:solidFill>
            <a:srgbClr val="E8C54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kern="1200"/>
          </a:p>
        </p:txBody>
      </p:sp>
      <p:pic>
        <p:nvPicPr>
          <p:cNvPr id="9" name="Content Placeholder 10"/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6" t="4959" r="15293" b="71855"/>
          <a:stretch/>
        </p:blipFill>
        <p:spPr>
          <a:xfrm>
            <a:off x="3471768" y="0"/>
            <a:ext cx="5669280" cy="14630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318423" y="6145429"/>
            <a:ext cx="2825578" cy="710675"/>
          </a:xfrm>
          <a:prstGeom prst="rect">
            <a:avLst/>
          </a:prstGeom>
          <a:solidFill>
            <a:srgbClr val="202D3F"/>
          </a:solidFill>
          <a:ln>
            <a:noFill/>
          </a:ln>
          <a:effectLst>
            <a:outerShdw blurRad="50800" dist="38100" dir="16200000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kern="12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89608" y="6281210"/>
            <a:ext cx="2207258" cy="3704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DE548-EA43-7D4F-BB13-68B6AB7CBFD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7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guzmanperez@dpw.lacounty.gov" TargetMode="External"/><Relationship Id="rId2" Type="http://schemas.openxmlformats.org/officeDocument/2006/relationships/hyperlink" Target="mailto:gcoon@dpw.lacounty.gov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movsesian@dpw.lacounty.gov" TargetMode="External"/><Relationship Id="rId4" Type="http://schemas.openxmlformats.org/officeDocument/2006/relationships/hyperlink" Target="mailto:kejohnson@dpw.lacounty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02D3F"/>
          </a:solidFill>
          <a:ln>
            <a:noFill/>
          </a:ln>
          <a:effectLst>
            <a:innerShdw blurRad="660400">
              <a:schemeClr val="tx1">
                <a:alpha val="17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49190" y="3938799"/>
            <a:ext cx="8474869" cy="542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Proposition 1 Round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62480" y="-30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C53D35A-1410-964E-ABCA-80308E3C2948}"/>
              </a:ext>
            </a:extLst>
          </p:cNvPr>
          <p:cNvSpPr txBox="1">
            <a:spLocks/>
          </p:cNvSpPr>
          <p:nvPr/>
        </p:nvSpPr>
        <p:spPr>
          <a:xfrm>
            <a:off x="2826022" y="4522186"/>
            <a:ext cx="3602832" cy="343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 DWR Funding Opportunity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68" y="1761067"/>
            <a:ext cx="7365300" cy="123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91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0" y="525640"/>
            <a:ext cx="9141047" cy="91426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dirty="0">
                <a:solidFill>
                  <a:schemeClr val="bg1"/>
                </a:solidFill>
              </a:rPr>
              <a:t>Project Selection Process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81238" y="1575652"/>
            <a:ext cx="7533209" cy="429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tabLst>
                <a:tab pos="4519613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0"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685800" lvl="1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Proof of secured 50% Cost Share</a:t>
            </a:r>
          </a:p>
          <a:p>
            <a:pPr marL="342900" lvl="1" indent="0"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685800" lvl="1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Provide status of the required CEQA and Permit documentation</a:t>
            </a:r>
          </a:p>
          <a:p>
            <a:pPr marL="685800" lvl="1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alt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685800" lvl="1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Verification of project completion by December 31, 2027</a:t>
            </a:r>
          </a:p>
          <a:p>
            <a:pPr marL="342900" lvl="1" indent="0"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685800" lvl="1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Completion of Environmental Information Form (EIF)</a:t>
            </a:r>
          </a:p>
          <a:p>
            <a:pPr marL="342900" lvl="1" indent="0"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685800" lvl="1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Submit signed Board Resolution adopting 2017 IRWM Plan</a:t>
            </a:r>
          </a:p>
          <a:p>
            <a:pPr marL="685800" lvl="1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alt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685800" lvl="1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Provide Project Contact Information</a:t>
            </a:r>
          </a:p>
          <a:p>
            <a:pPr marL="342900" lvl="1" indent="0">
              <a:spcBef>
                <a:spcPct val="0"/>
              </a:spcBef>
              <a:buClrTx/>
              <a:buSzTx/>
              <a:buNone/>
            </a:pPr>
            <a:endParaRPr lang="en-US" altLang="en-US" sz="1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342900" lvl="1" indent="0">
              <a:spcBef>
                <a:spcPct val="0"/>
              </a:spcBef>
              <a:buClrTx/>
              <a:buSzTx/>
              <a:buNone/>
            </a:pPr>
            <a:endParaRPr lang="en-US" altLang="en-US" sz="8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628650" lvl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altLang="en-US" sz="16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342900" lvl="1" indent="0">
              <a:spcBef>
                <a:spcPct val="0"/>
              </a:spcBef>
              <a:buClrTx/>
              <a:buSzTx/>
              <a:buNone/>
            </a:pPr>
            <a:endParaRPr lang="en-US" altLang="en-US" sz="16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342900" lvl="1" indent="0"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u="sng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tx2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805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0" y="525640"/>
            <a:ext cx="9141047" cy="91426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dirty="0">
                <a:solidFill>
                  <a:schemeClr val="bg1"/>
                </a:solidFill>
              </a:rPr>
              <a:t>Project Selection Process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81238" y="1575652"/>
            <a:ext cx="7533209" cy="429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tabLst>
                <a:tab pos="4519613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0">
              <a:spcBef>
                <a:spcPct val="0"/>
              </a:spcBef>
              <a:buClrTx/>
              <a:buSzTx/>
              <a:buNone/>
            </a:pPr>
            <a:endParaRPr lang="en-US" altLang="en-US" sz="1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685800" lvl="1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Presentation to GLAC Leadership Committee scheduled</a:t>
            </a:r>
          </a:p>
          <a:p>
            <a:pPr marL="685800" lvl="1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alt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685800" lvl="1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GLAC Leadership Committee Final Project Selection</a:t>
            </a:r>
          </a:p>
          <a:p>
            <a:pPr marL="685800" lvl="1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alt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685800" lvl="1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List of Ranked Projects, including Backup Projects</a:t>
            </a:r>
            <a:endParaRPr lang="en-US" altLang="en-US" sz="4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342900" lvl="1" indent="0">
              <a:spcBef>
                <a:spcPct val="0"/>
              </a:spcBef>
              <a:buClrTx/>
              <a:buSzTx/>
              <a:buNone/>
            </a:pPr>
            <a:endParaRPr lang="en-US" altLang="en-US" sz="8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628650" lvl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altLang="en-US" sz="16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342900" lvl="1" indent="0">
              <a:spcBef>
                <a:spcPct val="0"/>
              </a:spcBef>
              <a:buClrTx/>
              <a:buSzTx/>
              <a:buNone/>
            </a:pPr>
            <a:endParaRPr lang="en-US" altLang="en-US" sz="16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342900" lvl="1" indent="0"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u="sng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tx2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35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0" y="525640"/>
            <a:ext cx="9141047" cy="91426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dirty="0">
                <a:solidFill>
                  <a:schemeClr val="bg1"/>
                </a:solidFill>
              </a:rPr>
              <a:t>Proposal Preparation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04805" y="1804252"/>
            <a:ext cx="6792687" cy="429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tabLst>
                <a:tab pos="4519613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0"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685800" lvl="1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Submit MOU for Proposal Preparation Fee/Project Required</a:t>
            </a:r>
          </a:p>
          <a:p>
            <a:pPr marL="685800" lvl="1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alt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685800" lvl="1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Submission of proposal Project Information by scheduled dates to Proposal Preparation Contractor.</a:t>
            </a:r>
          </a:p>
          <a:p>
            <a:pPr marL="685800" lvl="1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alt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685800" lvl="1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Staff Availability for information clarification and/or additional documentation</a:t>
            </a:r>
          </a:p>
          <a:p>
            <a:pPr marL="685800" lvl="1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alt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685800" lvl="1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alt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685800" lvl="1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alt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685800" lvl="1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alt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628650" lvl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altLang="en-US" sz="18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628650" lvl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altLang="en-US" sz="16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628650" lvl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altLang="en-US" sz="16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685800" lvl="1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alt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altLang="en-US" sz="2000" b="1" u="sng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altLang="en-US" sz="2000" dirty="0">
              <a:solidFill>
                <a:schemeClr val="tx2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686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0" y="525640"/>
            <a:ext cx="9141047" cy="91426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dirty="0">
                <a:solidFill>
                  <a:schemeClr val="bg1"/>
                </a:solidFill>
              </a:rPr>
              <a:t>Non-Competitive Proposal Process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938438" y="1804252"/>
            <a:ext cx="6792687" cy="429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tabLst>
                <a:tab pos="4519613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28650"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All IRWM Regions in Funding Area must agree to submit requests with a collective total not exceeding available funding.</a:t>
            </a:r>
          </a:p>
          <a:p>
            <a:pPr marL="628650"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628650"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Formalizing Funding Area Agreement</a:t>
            </a:r>
          </a:p>
          <a:p>
            <a:pPr marL="628650"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1028700" lvl="2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General Implementation Funding – 50/25/25</a:t>
            </a:r>
          </a:p>
          <a:p>
            <a:pPr marL="742950" lvl="2" indent="0">
              <a:spcBef>
                <a:spcPct val="0"/>
              </a:spcBef>
              <a:buClrTx/>
              <a:buSzTx/>
              <a:buNone/>
            </a:pP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1028700" lvl="2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Implementation DAC Funding - TBD</a:t>
            </a:r>
          </a:p>
          <a:p>
            <a:pPr marL="1485900" lvl="3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Outcome of DACIP project vetting process</a:t>
            </a:r>
          </a:p>
          <a:p>
            <a:pPr marL="1485900" lvl="3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14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1028700" lvl="2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Possible Additional Funding</a:t>
            </a:r>
          </a:p>
          <a:p>
            <a:pPr marL="342900" lvl="1" indent="0">
              <a:spcBef>
                <a:spcPct val="0"/>
              </a:spcBef>
              <a:buClrTx/>
              <a:buSzTx/>
              <a:buNone/>
            </a:pPr>
            <a:endParaRPr lang="en-US" altLang="en-US" sz="16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342900" lvl="1" indent="0"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u="sng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tx2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947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0" y="525640"/>
            <a:ext cx="9141047" cy="91426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dirty="0">
                <a:solidFill>
                  <a:schemeClr val="bg1"/>
                </a:solidFill>
              </a:rPr>
              <a:t>Proposal Review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09813" y="1597755"/>
            <a:ext cx="7791225" cy="429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tabLst>
                <a:tab pos="4519613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0">
              <a:spcBef>
                <a:spcPct val="0"/>
              </a:spcBef>
              <a:buClrTx/>
              <a:buSzTx/>
              <a:buNone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685800" lvl="1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Non-Competitive Proposal Process</a:t>
            </a:r>
          </a:p>
          <a:p>
            <a:pPr marL="628650"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1028700" lvl="2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Does not require full proposal</a:t>
            </a:r>
          </a:p>
          <a:p>
            <a:pPr marL="1028700" lvl="2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endParaRPr lang="en-US" sz="1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1028700" lvl="2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Requires Funding Area agreement  between all 3 IRWM Regions</a:t>
            </a:r>
          </a:p>
          <a:p>
            <a:pPr marL="1543050" lvl="3" indent="-285750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Total of all proposals cannot exceed available FA funding</a:t>
            </a:r>
          </a:p>
          <a:p>
            <a:pPr marL="1028700" lvl="2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endParaRPr lang="en-US" sz="1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1028700" lvl="2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Proposal and projects are not scored</a:t>
            </a:r>
          </a:p>
          <a:p>
            <a:pPr marL="1028700" lvl="2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endParaRPr lang="en-US" sz="1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1028700" lvl="2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Requires verification that projects were vetted and selected via competitive process</a:t>
            </a:r>
          </a:p>
          <a:p>
            <a:pPr marL="1028700" lvl="2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endParaRPr lang="en-US" sz="1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lvl="3" indent="-342900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Attachment 7 – Project Selection Process Form</a:t>
            </a:r>
          </a:p>
          <a:p>
            <a:pPr marL="342891" indent="-34289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u="sng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tx2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116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0" y="525640"/>
            <a:ext cx="9141047" cy="91426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dirty="0">
                <a:solidFill>
                  <a:schemeClr val="bg1"/>
                </a:solidFill>
              </a:rPr>
              <a:t>Proposal Preparation Schedule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95526" y="1725749"/>
            <a:ext cx="7965186" cy="401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tabLst>
                <a:tab pos="4519613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0">
              <a:spcBef>
                <a:spcPct val="0"/>
              </a:spcBef>
              <a:buClrTx/>
              <a:buSzTx/>
              <a:buNone/>
            </a:pPr>
            <a:endParaRPr lang="en-US" sz="2000" u="sng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628650"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>
                <a:tab pos="3829050" algn="l"/>
              </a:tabLst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June – August 2022 	Call for Projects</a:t>
            </a:r>
          </a:p>
          <a:p>
            <a:pPr marL="342900" lvl="1" indent="0">
              <a:spcBef>
                <a:spcPct val="0"/>
              </a:spcBef>
              <a:buClrTx/>
              <a:buSzTx/>
              <a:buNone/>
            </a:pPr>
            <a:endParaRPr lang="en-US" sz="8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628650"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>
                <a:tab pos="3829050" algn="l"/>
              </a:tabLst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August 2022	Sub-Region SC Preliminary Selection</a:t>
            </a:r>
          </a:p>
          <a:p>
            <a:pPr marL="800100" lvl="2" indent="0">
              <a:spcBef>
                <a:spcPct val="0"/>
              </a:spcBef>
              <a:buClrTx/>
              <a:buSzTx/>
              <a:buNone/>
            </a:pPr>
            <a:endParaRPr lang="en-US" sz="8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628650"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>
                <a:tab pos="3829050" algn="l"/>
              </a:tabLst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September – Oct. 2022	Project Verifications</a:t>
            </a:r>
          </a:p>
          <a:p>
            <a:pPr marL="628650"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>
                <a:tab pos="3829050" algn="l"/>
              </a:tabLst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	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 Light" charset="0"/>
              </a:rPr>
              <a:t>Sub-Region SC Final Selection</a:t>
            </a:r>
          </a:p>
          <a:p>
            <a:pPr marL="1028700" lvl="2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628650"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>
                <a:tab pos="3829050" algn="l"/>
              </a:tabLst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November 2022	GLAC LC Presentations &amp; Final Project 	Selection</a:t>
            </a:r>
          </a:p>
          <a:p>
            <a:pPr marL="628650"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>
                <a:tab pos="3829050" algn="l"/>
              </a:tabLst>
            </a:pPr>
            <a:endParaRPr lang="en-US" sz="8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628650"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>
                <a:tab pos="3829050" algn="l"/>
              </a:tabLst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November 2022 – Jan. 2023	Proposal Preparation</a:t>
            </a:r>
          </a:p>
          <a:p>
            <a:pPr marL="628650"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>
                <a:tab pos="3829050" algn="l"/>
              </a:tabLst>
            </a:pPr>
            <a:endParaRPr lang="en-US" sz="8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628650"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>
                <a:tab pos="3829050" algn="l"/>
              </a:tabLst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January 2023	Finalize Required Exhibits</a:t>
            </a:r>
          </a:p>
          <a:p>
            <a:pPr marL="628650"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>
                <a:tab pos="3829050" algn="l"/>
              </a:tabLst>
            </a:pPr>
            <a:endParaRPr lang="en-US" sz="8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628650"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>
                <a:tab pos="3829050" algn="l"/>
              </a:tabLst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February 2023	Proposal Submitted to DWR</a:t>
            </a:r>
          </a:p>
          <a:p>
            <a:pPr marL="342891" indent="-34289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342891" indent="-34289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u="sng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tx2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062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0" y="525640"/>
            <a:ext cx="9141047" cy="91426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dirty="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938438" y="1804252"/>
            <a:ext cx="6792687" cy="429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tabLst>
                <a:tab pos="4519613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Contacts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sz="14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Giles Coon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  <a:hlinkClick r:id="rId2"/>
              </a:rPr>
              <a:t>gcoon@dpw.lacounty.gov</a:t>
            </a: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Amanda Guzman-Perez 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  <a:hlinkClick r:id="rId3"/>
              </a:rPr>
              <a:t>aguzmanperez@dpw.lacounty.gov</a:t>
            </a: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Kevin Johnson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  <a:hlinkClick r:id="rId4"/>
              </a:rPr>
              <a:t>kejohnson@dpw.lacounty.gov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Margarit Movsesian (DAC)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  <a:hlinkClick r:id="rId5"/>
              </a:rPr>
              <a:t>mmovsesian@dpw.lacounty.gov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 </a:t>
            </a:r>
          </a:p>
          <a:p>
            <a:pPr marL="342900" lvl="1" indent="0">
              <a:spcBef>
                <a:spcPct val="0"/>
              </a:spcBef>
              <a:buClrTx/>
              <a:buSzTx/>
              <a:buNone/>
            </a:pPr>
            <a:endParaRPr lang="en-US" sz="800" u="sng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342900" lvl="1" indent="0"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u="sng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tx2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02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0" y="525640"/>
            <a:ext cx="9141047" cy="91426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dirty="0">
                <a:solidFill>
                  <a:schemeClr val="bg1"/>
                </a:solidFill>
              </a:rPr>
              <a:t>Proposition 1 Round 2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938438" y="1771650"/>
            <a:ext cx="6792687" cy="404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tabLst>
                <a:tab pos="4519613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342891" indent="-34289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342891" indent="-34289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342891" indent="-34289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342891" indent="-34289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342891" indent="-34289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342891" indent="-34289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FINAL Proposal Solicitation Package (PSP)</a:t>
            </a:r>
          </a:p>
          <a:p>
            <a:pPr marL="1085841" lvl="1" indent="-34289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Released May 17, 2022</a:t>
            </a:r>
          </a:p>
          <a:p>
            <a:pPr lvl="1" indent="0">
              <a:spcBef>
                <a:spcPct val="0"/>
              </a:spcBef>
              <a:buClrTx/>
              <a:buSzTx/>
              <a:buNone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342891" indent="-34289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Funding Area: Los Angeles</a:t>
            </a:r>
          </a:p>
          <a:p>
            <a:pPr marL="1085841" lvl="1" indent="-34289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$34.3 Million – General Implementation Funds</a:t>
            </a:r>
          </a:p>
          <a:p>
            <a:pPr marL="1085841" lvl="1" indent="-34289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$6.37 Million – Implementation DAC Funds</a:t>
            </a:r>
          </a:p>
          <a:p>
            <a:pPr marL="1085841" lvl="1" indent="-34289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Possible Additional Funding</a:t>
            </a:r>
          </a:p>
          <a:p>
            <a:pPr lvl="2" indent="0">
              <a:spcBef>
                <a:spcPct val="0"/>
              </a:spcBef>
              <a:buClrTx/>
              <a:buSzTx/>
              <a:buNone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342891" indent="-34289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Local Cost Share</a:t>
            </a:r>
          </a:p>
          <a:p>
            <a:pPr marL="1085841" lvl="1" indent="-34289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50% of Total Project Costs for Proposal</a:t>
            </a:r>
          </a:p>
          <a:p>
            <a:pPr marL="1085841" lvl="1" indent="-34289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50% per Project Applicant (less with DAC Waiver)</a:t>
            </a:r>
          </a:p>
          <a:p>
            <a:pPr marL="1085841" lvl="1" indent="-34289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Eligible costs incurred after January 1, 2015</a:t>
            </a:r>
          </a:p>
          <a:p>
            <a:pPr marL="1085841" lvl="1" indent="-34289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342891" indent="-34289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342891" indent="-34289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342891" indent="-34289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u="sng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tx2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86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0" y="502043"/>
            <a:ext cx="9141047" cy="91426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dirty="0">
                <a:solidFill>
                  <a:schemeClr val="bg1"/>
                </a:solidFill>
              </a:rPr>
              <a:t>Round 2 Solicitation Schedule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70030" y="2451797"/>
            <a:ext cx="7605488" cy="262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tabLst>
                <a:tab pos="4519613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endParaRPr lang="en-US" sz="8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1085850" lvl="1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1085850" lvl="1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First Deadline of Applications (Proposals)</a:t>
            </a:r>
          </a:p>
          <a:p>
            <a:pPr marL="1485900" lvl="2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August 19, 2022</a:t>
            </a:r>
          </a:p>
          <a:p>
            <a:pPr lvl="2" indent="0">
              <a:spcBef>
                <a:spcPct val="0"/>
              </a:spcBef>
              <a:buClrTx/>
              <a:buSzTx/>
              <a:buNone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lvl="2" indent="0">
              <a:spcBef>
                <a:spcPct val="0"/>
              </a:spcBef>
              <a:buClrTx/>
              <a:buSzTx/>
              <a:buNone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1085850" lvl="1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Second Deadline of Applications (Proposals)</a:t>
            </a:r>
          </a:p>
          <a:p>
            <a:pPr marL="1485900" lvl="2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2D3F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February 1, 2023 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1485900" lvl="2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Selected Target Date for Funding Area</a:t>
            </a:r>
          </a:p>
          <a:p>
            <a:pPr marL="1485900" lvl="2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1485900" lvl="2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342891" indent="-34289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lvl="1" indent="0">
              <a:spcBef>
                <a:spcPct val="0"/>
              </a:spcBef>
              <a:buClrTx/>
              <a:buSzTx/>
              <a:buNone/>
            </a:pPr>
            <a:endParaRPr lang="en-US" sz="11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1085841" lvl="1" indent="-34289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b="1" u="sng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tx2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418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0" y="525640"/>
            <a:ext cx="9141047" cy="91426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dirty="0">
                <a:solidFill>
                  <a:schemeClr val="bg1"/>
                </a:solidFill>
              </a:rPr>
              <a:t>Proposal Eligibility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852521" y="1644692"/>
            <a:ext cx="7434229" cy="401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tabLst>
                <a:tab pos="4519613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tabLst>
                <a:tab pos="400050" algn="l"/>
                <a:tab pos="4519613" algn="l"/>
              </a:tabLst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>
                <a:tab pos="400050" algn="l"/>
                <a:tab pos="4519613" algn="l"/>
              </a:tabLst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Respond to c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 Light" charset="0"/>
              </a:rPr>
              <a:t>limate change.</a:t>
            </a:r>
          </a:p>
          <a:p>
            <a:pPr marL="1200150" lvl="1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>
                <a:tab pos="400050" algn="l"/>
                <a:tab pos="4519613" algn="l"/>
              </a:tabLst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 Light" charset="0"/>
              </a:rPr>
              <a:t>Help water infrastructure systems adapt to climate change (CWC </a:t>
            </a:r>
            <a:r>
              <a:rPr lang="en-US" sz="2000" dirty="0">
                <a:solidFill>
                  <a:schemeClr val="tx2"/>
                </a:solidFill>
                <a:latin typeface="Arial Black" panose="020B0A04020102020204" pitchFamily="34" charset="0"/>
                <a:cs typeface="Calibri Light" charset="0"/>
              </a:rPr>
              <a:t>§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 Light" charset="0"/>
              </a:rPr>
              <a:t>79741)(a))</a:t>
            </a:r>
          </a:p>
          <a:p>
            <a:pPr marL="1200150" lvl="1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>
                <a:tab pos="400050" algn="l"/>
                <a:tab pos="4519613" algn="l"/>
              </a:tabLst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 Light" charset="0"/>
              </a:rPr>
              <a:t>Must include at least 1 project that directly responds to climate change by addressing the potential impact of climate change.</a:t>
            </a:r>
          </a:p>
          <a:p>
            <a:pPr>
              <a:spcBef>
                <a:spcPct val="0"/>
              </a:spcBef>
              <a:buClrTx/>
              <a:buSzTx/>
              <a:buNone/>
              <a:tabLst>
                <a:tab pos="400050" algn="l"/>
                <a:tab pos="4519613" algn="l"/>
              </a:tabLst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 Light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>
                <a:tab pos="400050" algn="l"/>
                <a:tab pos="4519613" algn="l"/>
              </a:tabLst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 Light" charset="0"/>
              </a:rPr>
              <a:t>Contribute to Regional Water Self-Reliance</a:t>
            </a:r>
          </a:p>
          <a:p>
            <a:pPr marL="1200150" lvl="1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>
                <a:tab pos="400050" algn="l"/>
                <a:tab pos="4519613" algn="l"/>
              </a:tabLst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 Light" charset="0"/>
              </a:rPr>
              <a:t>In regions that depend on water from the Delta watershed, the overall proposal must help improve regional water self-reliance consistent with CWC </a:t>
            </a:r>
            <a:r>
              <a:rPr lang="en-US" sz="2000" dirty="0">
                <a:solidFill>
                  <a:schemeClr val="tx2"/>
                </a:solidFill>
                <a:latin typeface="Arial Black" panose="020B0A04020102020204" pitchFamily="34" charset="0"/>
                <a:cs typeface="Calibri Light" charset="0"/>
              </a:rPr>
              <a:t>§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 Light" charset="0"/>
              </a:rPr>
              <a:t>85021 (CWC </a:t>
            </a:r>
            <a:r>
              <a:rPr lang="en-US" sz="2000" dirty="0">
                <a:solidFill>
                  <a:schemeClr val="tx2"/>
                </a:solidFill>
                <a:latin typeface="Arial Black" panose="020B0A04020102020204" pitchFamily="34" charset="0"/>
                <a:cs typeface="Calibri Light" charset="0"/>
              </a:rPr>
              <a:t>§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 Light" charset="0"/>
              </a:rPr>
              <a:t>79141(c)).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342900" lvl="1" indent="0">
              <a:spcBef>
                <a:spcPct val="0"/>
              </a:spcBef>
              <a:buClrTx/>
              <a:buSzTx/>
              <a:buNone/>
            </a:pP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342891" indent="-34289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342891" indent="-34289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u="sng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tx2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5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B9C0B538-833F-46B9-A349-5E45DD65B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705" y="2393576"/>
            <a:ext cx="6792687" cy="341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tabLst>
                <a:tab pos="4519613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Calibri" charset="0"/>
                <a:ea typeface="Calibri Light" charset="0"/>
                <a:cs typeface="Calibri" charset="0"/>
              </a:rPr>
              <a:t>If applicable, project must have an expected useful life consistent with Government Code §16727. (</a:t>
            </a:r>
            <a:r>
              <a:rPr lang="en-US" sz="2000" dirty="0">
                <a:solidFill>
                  <a:schemeClr val="tx2"/>
                </a:solidFill>
                <a:latin typeface="Calibri" charset="0"/>
                <a:cs typeface="Calibri" charset="0"/>
              </a:rPr>
              <a:t>15 years)</a:t>
            </a:r>
          </a:p>
          <a:p>
            <a:pPr marL="457200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sz="800" dirty="0">
              <a:solidFill>
                <a:schemeClr val="tx2"/>
              </a:solidFill>
              <a:latin typeface="Calibri" charset="0"/>
              <a:ea typeface="Calibri Light" charset="0"/>
              <a:cs typeface="Calibri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Calibri" charset="0"/>
                <a:ea typeface="Calibri Light" charset="0"/>
                <a:cs typeface="Calibri" charset="0"/>
              </a:rPr>
              <a:t>Project must be completed by December 31, 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 Light" charset="0"/>
                <a:cs typeface="Calibri" charset="0"/>
              </a:rPr>
              <a:t>2027</a:t>
            </a:r>
            <a:r>
              <a:rPr lang="en-US" sz="2000" dirty="0">
                <a:solidFill>
                  <a:srgbClr val="202D3F"/>
                </a:solidFill>
                <a:latin typeface="Calibri" charset="0"/>
                <a:ea typeface="Calibri Light" charset="0"/>
                <a:cs typeface="Calibri" charset="0"/>
              </a:rPr>
              <a:t>.</a:t>
            </a:r>
          </a:p>
          <a:p>
            <a:pPr marL="457200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sz="800" dirty="0">
              <a:solidFill>
                <a:srgbClr val="FF0000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2"/>
                </a:solidFill>
                <a:latin typeface="Calibri" charset="0"/>
                <a:cs typeface="Calibri" charset="0"/>
              </a:rPr>
              <a:t>Quantification of the claimed project benefits.</a:t>
            </a:r>
          </a:p>
          <a:p>
            <a:pPr marL="1200150" lvl="1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2"/>
                </a:solidFill>
                <a:latin typeface="Calibri" charset="0"/>
                <a:cs typeface="Calibri" charset="0"/>
              </a:rPr>
              <a:t>At least one quantified benefit related to water management needs of the IRWM.</a:t>
            </a:r>
          </a:p>
          <a:p>
            <a:pPr marL="1200150" lvl="1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2"/>
                </a:solidFill>
                <a:latin typeface="Calibri" charset="0"/>
                <a:cs typeface="Calibri" charset="0"/>
              </a:rPr>
              <a:t>Project benefits must be public benefits.</a:t>
            </a:r>
          </a:p>
          <a:p>
            <a:pPr marL="1200150" lvl="1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altLang="en-US" sz="800" dirty="0">
              <a:solidFill>
                <a:schemeClr val="tx2"/>
              </a:solidFill>
              <a:latin typeface="Calibri" charset="0"/>
              <a:cs typeface="Calibri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 Light" charset="0"/>
              </a:rPr>
              <a:t>Project must be included in the adopted 2017 IRWM Plan.</a:t>
            </a:r>
          </a:p>
          <a:p>
            <a:pPr marL="457200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sz="800" dirty="0">
              <a:solidFill>
                <a:schemeClr val="tx2"/>
              </a:solidFill>
              <a:latin typeface="Calibri" panose="020F0502020204030204" pitchFamily="34" charset="0"/>
              <a:cs typeface="Calibri Light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Project will need to be complaint with the State Obligation Bond Law. </a:t>
            </a:r>
          </a:p>
          <a:p>
            <a:pPr marL="1200150" lvl="1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altLang="en-US" sz="2000" dirty="0">
              <a:solidFill>
                <a:schemeClr val="tx2"/>
              </a:solidFill>
              <a:latin typeface="Calibri" charset="0"/>
              <a:cs typeface="Calibri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u="sng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tx2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95C36B59-5BA6-4BAD-8088-5E6BB65AD5E1}"/>
              </a:ext>
            </a:extLst>
          </p:cNvPr>
          <p:cNvSpPr txBox="1">
            <a:spLocks/>
          </p:cNvSpPr>
          <p:nvPr/>
        </p:nvSpPr>
        <p:spPr>
          <a:xfrm>
            <a:off x="0" y="525640"/>
            <a:ext cx="9141047" cy="91426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dirty="0">
                <a:solidFill>
                  <a:schemeClr val="bg1"/>
                </a:solidFill>
              </a:rPr>
              <a:t>General Project Eligibility</a:t>
            </a:r>
          </a:p>
        </p:txBody>
      </p:sp>
    </p:spTree>
    <p:extLst>
      <p:ext uri="{BB962C8B-B14F-4D97-AF65-F5344CB8AC3E}">
        <p14:creationId xmlns:p14="http://schemas.microsoft.com/office/powerpoint/2010/main" val="655950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0" y="525640"/>
            <a:ext cx="9141047" cy="91426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dirty="0">
                <a:solidFill>
                  <a:schemeClr val="bg1"/>
                </a:solidFill>
              </a:rPr>
              <a:t>Sample Project Types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52650" y="1439908"/>
            <a:ext cx="7934100" cy="509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tabLst>
                <a:tab pos="4519613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Water reuse and recycling for non-potable reuse and direct and indirect potable use</a:t>
            </a:r>
          </a:p>
          <a:p>
            <a:pPr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Water-use efficiency and water conservation</a:t>
            </a:r>
          </a:p>
          <a:p>
            <a:pPr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Local and regional surface and groundwater storage, including groundwater aquifer cleanup or recharge projects</a:t>
            </a:r>
          </a:p>
          <a:p>
            <a:pPr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Regional water conveyance facilities that improve integration of separate water systems</a:t>
            </a:r>
          </a:p>
          <a:p>
            <a:pPr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Watershed protection, restoration, and management projects, including projects that reduce the risk of wildfire or improve water supply reliability</a:t>
            </a:r>
          </a:p>
          <a:p>
            <a:pPr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Decision support tools to model regional water management strategies for climate change and other changes in regional demand and supply projections.</a:t>
            </a:r>
          </a:p>
          <a:p>
            <a:pPr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Improvement of Water Quality</a:t>
            </a:r>
          </a:p>
          <a:p>
            <a:pPr lvl="1">
              <a:spcBef>
                <a:spcPct val="0"/>
              </a:spcBef>
              <a:buClrTx/>
              <a:buSzTx/>
              <a:buNone/>
            </a:pPr>
            <a:endParaRPr lang="en-US" sz="1600" b="1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>
              <a:spcBef>
                <a:spcPct val="0"/>
              </a:spcBef>
              <a:buClrTx/>
              <a:buSzTx/>
              <a:buNone/>
              <a:tabLst/>
            </a:pPr>
            <a:r>
              <a:rPr lang="en-US" sz="1600" b="1" i="1" dirty="0">
                <a:solidFill>
                  <a:srgbClr val="FF0000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            </a:t>
            </a:r>
            <a:r>
              <a:rPr lang="en-US" sz="1600" i="1" dirty="0">
                <a:solidFill>
                  <a:srgbClr val="FF0000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See PSP Section II.B &amp; Guidelines Section II.C </a:t>
            </a:r>
            <a:endParaRPr lang="en-US" sz="1600" b="1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sz="8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u="sng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tx2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606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B9C0B538-833F-46B9-A349-5E45DD65B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340" y="2707903"/>
            <a:ext cx="6792687" cy="400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tabLst>
                <a:tab pos="4519613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Each Local Project Sponsor (Project Applicant) must meet the same eligibility requirements as Grant Applicant.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tx2"/>
              </a:solidFill>
              <a:latin typeface="Calibri" panose="020F0502020204030204" pitchFamily="34" charset="0"/>
              <a:cs typeface="Calibri Light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PSP Section II &amp; Table 1 – IRWM Implementation Grant Eligibility Checklist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endParaRPr lang="en-US" alt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PSP Section III.A – Local Cost Share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endParaRPr lang="en-US" alt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PSP Exhibit A – Additional Proposal and Project Eligibility Requirements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endParaRPr lang="en-US" alt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Guidelines – Appendix B</a:t>
            </a:r>
          </a:p>
          <a:p>
            <a:pPr marL="1085850" lvl="1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alt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342891" indent="-34289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u="sng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tx2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95C36B59-5BA6-4BAD-8088-5E6BB65AD5E1}"/>
              </a:ext>
            </a:extLst>
          </p:cNvPr>
          <p:cNvSpPr txBox="1">
            <a:spLocks/>
          </p:cNvSpPr>
          <p:nvPr/>
        </p:nvSpPr>
        <p:spPr>
          <a:xfrm>
            <a:off x="0" y="525640"/>
            <a:ext cx="9141047" cy="91426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dirty="0">
                <a:solidFill>
                  <a:schemeClr val="bg1"/>
                </a:solidFill>
              </a:rPr>
              <a:t>Grant &amp; Project Applicant Eligibility</a:t>
            </a:r>
          </a:p>
        </p:txBody>
      </p:sp>
    </p:spTree>
    <p:extLst>
      <p:ext uri="{BB962C8B-B14F-4D97-AF65-F5344CB8AC3E}">
        <p14:creationId xmlns:p14="http://schemas.microsoft.com/office/powerpoint/2010/main" val="366775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0" y="525640"/>
            <a:ext cx="9141047" cy="91426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dirty="0">
                <a:solidFill>
                  <a:schemeClr val="bg1"/>
                </a:solidFill>
              </a:rPr>
              <a:t>Self-Certification Form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938438" y="1804252"/>
            <a:ext cx="6792687" cy="429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tabLst>
                <a:tab pos="4519613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Eligibility Criteria Self-Certification Form (Self-Certification Form) includes the applicant’s certification of the required eligibility requirements.</a:t>
            </a:r>
          </a:p>
          <a:p>
            <a:pPr indent="-400050">
              <a:spcBef>
                <a:spcPct val="0"/>
              </a:spcBef>
              <a:buClrTx/>
              <a:buSzTx/>
              <a:buNone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Each project applicant will be required to complete form.</a:t>
            </a:r>
          </a:p>
          <a:p>
            <a:pPr indent="-4000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alt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Form needs to be submitted </a:t>
            </a:r>
            <a:r>
              <a:rPr lang="en-US" alt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PRIOR</a:t>
            </a: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 to presentation for consideration by Sub-Region, DACIP, and for final approval by the GLAC Leadership Committee.</a:t>
            </a:r>
          </a:p>
          <a:p>
            <a:pPr indent="-400050"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Projects </a:t>
            </a:r>
            <a:r>
              <a:rPr lang="en-US" altLang="en-US" sz="2000" b="1" u="sng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will not </a:t>
            </a: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be given any further consideration in absence of a </a:t>
            </a:r>
            <a:r>
              <a:rPr lang="en-US" altLang="en-US" sz="2000" b="1" u="sng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completed</a:t>
            </a: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 Self-Certification Form.</a:t>
            </a:r>
          </a:p>
          <a:p>
            <a:pPr marL="628650" lvl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altLang="en-US" sz="18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628650" lvl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endParaRPr lang="en-US" altLang="en-US" sz="16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342900" lvl="1" indent="0">
              <a:spcBef>
                <a:spcPct val="0"/>
              </a:spcBef>
              <a:buClrTx/>
              <a:buSzTx/>
              <a:buNone/>
            </a:pPr>
            <a:endParaRPr lang="en-US" altLang="en-US" sz="16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342900" lvl="1" indent="0"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u="sng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tx2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64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0" y="525640"/>
            <a:ext cx="9141047" cy="91426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dirty="0">
                <a:solidFill>
                  <a:schemeClr val="bg1"/>
                </a:solidFill>
              </a:rPr>
              <a:t>Project Selection Process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803967" y="1439908"/>
            <a:ext cx="7829045" cy="429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tabLst>
                <a:tab pos="4519613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0">
              <a:spcBef>
                <a:spcPct val="0"/>
              </a:spcBef>
              <a:buClrTx/>
              <a:buSzTx/>
              <a:buNone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Call for Projects – Sub-Region Steering Committees</a:t>
            </a:r>
            <a:endParaRPr lang="en-US" altLang="en-US" sz="2000" cap="all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indent="-4000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altLang="en-US" sz="800" cap="all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indent="-4000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altLang="en-US" sz="800" cap="all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Project information must be submitted via OPTI database.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altLang="en-US" sz="8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8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DAC projects should be vetted via the DACIP project vetting process prior to Sub-Region Steering Committee presentation.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1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1085850" lvl="1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NOTE: </a:t>
            </a:r>
            <a:r>
              <a:rPr lang="en-US" altLang="en-US" sz="16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DAC projects to be funded under the $6.37M DAC funding will be selected by the DACIP Task Force through the DACIP project vetting process. 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1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Presentation to Sub-Region Steering Committee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altLang="en-US" sz="1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List of Ranked Projects submitted to GLAC IRWM Leadership Committee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1085850" lvl="1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1600" i="1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To include Backup Project(s)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alt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628650" lvl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altLang="en-US" sz="8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628650" lvl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altLang="en-US" sz="16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342900" lvl="1" indent="0">
              <a:spcBef>
                <a:spcPct val="0"/>
              </a:spcBef>
              <a:buClrTx/>
              <a:buSzTx/>
              <a:buNone/>
            </a:pPr>
            <a:endParaRPr lang="en-US" altLang="en-US" sz="16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342900" lvl="1" indent="0"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u="sng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tx2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582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7809</TotalTime>
  <Words>907</Words>
  <Application>Microsoft Office PowerPoint</Application>
  <PresentationFormat>On-screen Show (4:3)</PresentationFormat>
  <Paragraphs>241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Vickie Huen</dc:creator>
  <cp:lastModifiedBy>Amanda Guzman-Perez (Consultant)</cp:lastModifiedBy>
  <cp:revision>336</cp:revision>
  <cp:lastPrinted>2017-07-19T23:41:41Z</cp:lastPrinted>
  <dcterms:created xsi:type="dcterms:W3CDTF">2017-04-27T21:38:58Z</dcterms:created>
  <dcterms:modified xsi:type="dcterms:W3CDTF">2022-06-07T17:59:54Z</dcterms:modified>
</cp:coreProperties>
</file>